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1"/>
  </p:notesMasterIdLst>
  <p:handoutMasterIdLst>
    <p:handoutMasterId r:id="rId52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72" r:id="rId21"/>
    <p:sldId id="284" r:id="rId22"/>
    <p:sldId id="285" r:id="rId23"/>
    <p:sldId id="286" r:id="rId24"/>
    <p:sldId id="367" r:id="rId25"/>
    <p:sldId id="368" r:id="rId26"/>
    <p:sldId id="369" r:id="rId27"/>
    <p:sldId id="370" r:id="rId28"/>
    <p:sldId id="371" r:id="rId29"/>
    <p:sldId id="354" r:id="rId30"/>
    <p:sldId id="355" r:id="rId31"/>
    <p:sldId id="366" r:id="rId32"/>
    <p:sldId id="358" r:id="rId33"/>
    <p:sldId id="359" r:id="rId34"/>
    <p:sldId id="316" r:id="rId35"/>
    <p:sldId id="361" r:id="rId36"/>
    <p:sldId id="362" r:id="rId37"/>
    <p:sldId id="363" r:id="rId38"/>
    <p:sldId id="364" r:id="rId39"/>
    <p:sldId id="365" r:id="rId40"/>
    <p:sldId id="323" r:id="rId41"/>
    <p:sldId id="336" r:id="rId42"/>
    <p:sldId id="373" r:id="rId43"/>
    <p:sldId id="271" r:id="rId44"/>
    <p:sldId id="335" r:id="rId45"/>
    <p:sldId id="314" r:id="rId46"/>
    <p:sldId id="288" r:id="rId47"/>
    <p:sldId id="294" r:id="rId48"/>
    <p:sldId id="298" r:id="rId49"/>
    <p:sldId id="299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15"/>
    <a:srgbClr val="54FF50"/>
    <a:srgbClr val="B4EEC3"/>
    <a:srgbClr val="DDEACE"/>
    <a:srgbClr val="F44336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00" autoAdjust="0"/>
    <p:restoredTop sz="94783" autoAdjust="0"/>
  </p:normalViewPr>
  <p:slideViewPr>
    <p:cSldViewPr snapToObjects="1">
      <p:cViewPr varScale="1">
        <p:scale>
          <a:sx n="155" d="100"/>
          <a:sy n="155" d="100"/>
        </p:scale>
        <p:origin x="996" y="16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21.02.2020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21.02.2020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</a:t>
            </a:r>
            <a:r>
              <a:rPr lang="en-US" baseline="0" dirty="0" smtClean="0"/>
              <a:t> is the host or the attacker in the context of the signing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73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the observation</a:t>
            </a:r>
            <a:r>
              <a:rPr lang="en-US" baseline="0" dirty="0" smtClean="0"/>
              <a:t>s and requirements.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78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NDSS 2020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34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4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34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Dhar</a:t>
            </a:r>
            <a:r>
              <a:rPr lang="en-GB" sz="2000" dirty="0"/>
              <a:t>, Enis Ulqinaku, Kari </a:t>
            </a:r>
            <a:r>
              <a:rPr lang="en-US" sz="2000" dirty="0"/>
              <a:t>Kostiainen, Srdjan Capkun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P</a:t>
            </a:r>
            <a:r>
              <a:rPr lang="en-US" sz="2400" b="0" dirty="0"/>
              <a:t>ROTECT</a:t>
            </a:r>
            <a:r>
              <a:rPr lang="en-US" b="0" dirty="0"/>
              <a:t>IO</a:t>
            </a:r>
            <a:r>
              <a:rPr lang="en-US" sz="2400" b="0" dirty="0"/>
              <a:t>N</a:t>
            </a:r>
            <a:r>
              <a:rPr lang="en-US" b="0" dirty="0"/>
              <a:t>: Root-of-Trust for IO in 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A16C2DA-4EFF-7D4C-9E11-1485829EC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95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02297" y="554656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300511" y="1592714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The </a:t>
            </a:r>
            <a:r>
              <a:rPr lang="en-US" sz="1600" dirty="0"/>
              <a:t>lack of output integrity – </a:t>
            </a:r>
            <a:r>
              <a:rPr lang="en-US" sz="1600" i="1" dirty="0">
                <a:solidFill>
                  <a:srgbClr val="FF0000"/>
                </a:solidFill>
              </a:rPr>
              <a:t>the render of user inputs </a:t>
            </a:r>
            <a:r>
              <a:rPr lang="en-US" sz="1600" i="1" dirty="0"/>
              <a:t>on the screen</a:t>
            </a:r>
            <a:r>
              <a:rPr lang="en-US" sz="1600" dirty="0"/>
              <a:t> – compromises input integrity.</a:t>
            </a:r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23850" y="175676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</a:t>
            </a:r>
            <a:r>
              <a:rPr lang="en-US" sz="1600" i="1" dirty="0">
                <a:solidFill>
                  <a:srgbClr val="FF0000"/>
                </a:solidFill>
              </a:rPr>
              <a:t>not all the modalities of inputs </a:t>
            </a:r>
            <a:r>
              <a:rPr lang="en-US" sz="1600" dirty="0"/>
              <a:t>are secured simultaneously, none of them can be fully secured.</a:t>
            </a:r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445419" y="1641217"/>
            <a:ext cx="8629947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If the </a:t>
            </a:r>
            <a:r>
              <a:rPr lang="en-US" sz="1600" i="1" dirty="0" smtClean="0">
                <a:solidFill>
                  <a:srgbClr val="FF0000"/>
                </a:solidFill>
              </a:rPr>
              <a:t>protected output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is provided </a:t>
            </a:r>
            <a:r>
              <a:rPr lang="en-US" sz="1600" i="1" dirty="0" smtClean="0">
                <a:solidFill>
                  <a:srgbClr val="FF0000"/>
                </a:solidFill>
              </a:rPr>
              <a:t>out-of-context</a:t>
            </a:r>
            <a:r>
              <a:rPr lang="en-US" sz="1600" dirty="0" smtClean="0"/>
              <a:t>,  users are more likely not to verify it. Therefore input integrity can be violated.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415332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558487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74972" y="3479532"/>
            <a:ext cx="1524000" cy="1524000"/>
            <a:chOff x="9751219" y="2807638"/>
            <a:chExt cx="1524000" cy="1524000"/>
          </a:xfrm>
        </p:grpSpPr>
        <p:sp>
          <p:nvSpPr>
            <p:cNvPr id="51" name="Oval 50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254587" y="4463332"/>
            <a:ext cx="1758988" cy="13743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7280" y="2872755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Input modalities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4734" y="4936769"/>
            <a:ext cx="16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TCB + fast deployment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Simultaneous IO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4958119" y="2053852"/>
            <a:ext cx="2609805" cy="257931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4876800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Simultaneous IO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Simultaneous IO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Simultaneous IO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Put 1 in front of all inputs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Put 1 in front of all inputs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Put 1 in front of all inputs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Put 1 in front of all inputs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95270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8864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8286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3625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2990785"/>
            <a:ext cx="1126825" cy="1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Put 1 in front of all inputs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10323772" y="2381385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826955" y="3118208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824687" y="3780425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26955" y="4569732"/>
            <a:ext cx="1433793" cy="582293"/>
            <a:chOff x="9458938" y="4174956"/>
            <a:chExt cx="1433793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893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5445" y="5392293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64100" y="1257822"/>
            <a:ext cx="97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TCB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132712" y="1257822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Fast deployment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research</a:t>
            </a:r>
          </a:p>
          <a:p>
            <a:pPr lvl="1"/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Observations</a:t>
            </a:r>
          </a:p>
          <a:p>
            <a:r>
              <a:rPr lang="en-US" dirty="0" smtClean="0"/>
              <a:t>Requirements for Trusted Path</a:t>
            </a:r>
          </a:p>
          <a:p>
            <a:r>
              <a:rPr lang="en-US" dirty="0" err="1" smtClean="0"/>
              <a:t>ProtectIOn</a:t>
            </a:r>
            <a:r>
              <a:rPr lang="en-US" dirty="0" smtClean="0"/>
              <a:t> design</a:t>
            </a:r>
          </a:p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View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sp>
        <p:nvSpPr>
          <p:cNvPr id="90" name="Rounded Rectangle 89"/>
          <p:cNvSpPr/>
          <p:nvPr/>
        </p:nvSpPr>
        <p:spPr>
          <a:xfrm>
            <a:off x="1500695" y="1505303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989697" y="456904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426030" y="4556157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295429" y="1720861"/>
            <a:ext cx="1367772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566674" y="1738363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295429" y="2272418"/>
            <a:ext cx="1367772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566674" y="2289920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581215" y="1462057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44562" y="1308282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544562" y="3391115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541839" y="3941141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295429" y="2806503"/>
            <a:ext cx="1367771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53421" y="2824005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639164" y="17140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639164" y="22663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9164" y="280650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6" name="Isosceles Triangle 105"/>
          <p:cNvSpPr/>
          <p:nvPr/>
        </p:nvSpPr>
        <p:spPr>
          <a:xfrm>
            <a:off x="4786357" y="1631206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 flipV="1">
            <a:off x="4786357" y="4423262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6" idx="3"/>
            <a:endCxn id="107" idx="3"/>
          </p:cNvCxnSpPr>
          <p:nvPr/>
        </p:nvCxnSpPr>
        <p:spPr>
          <a:xfrm>
            <a:off x="4876112" y="1785956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4832343" y="1843946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3318648" y="3603821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4234114" y="3388987"/>
            <a:ext cx="429086" cy="379214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3318648" y="41134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4234114" y="3898566"/>
            <a:ext cx="429086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452056" y="3527621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746768" y="402739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4239305" y="3395085"/>
            <a:ext cx="418704" cy="369332"/>
          </a:xfrm>
          <a:prstGeom prst="rect">
            <a:avLst/>
          </a:prstGeom>
          <a:solidFill>
            <a:srgbClr val="CAFF15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188619" y="38933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3915</TotalTime>
  <Words>1360</Words>
  <Application>Microsoft Office PowerPoint</Application>
  <PresentationFormat>Custom</PresentationFormat>
  <Paragraphs>469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Summary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326</cp:revision>
  <cp:lastPrinted>2013-06-08T11:22:51Z</cp:lastPrinted>
  <dcterms:created xsi:type="dcterms:W3CDTF">2019-12-03T10:53:56Z</dcterms:created>
  <dcterms:modified xsi:type="dcterms:W3CDTF">2020-02-21T14:02:16Z</dcterms:modified>
</cp:coreProperties>
</file>